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58" r:id="rId5"/>
    <p:sldId id="260" r:id="rId6"/>
    <p:sldId id="261" r:id="rId7"/>
    <p:sldId id="259" r:id="rId8"/>
    <p:sldId id="262" r:id="rId9"/>
    <p:sldId id="263" r:id="rId10"/>
    <p:sldId id="270" r:id="rId11"/>
    <p:sldId id="264" r:id="rId12"/>
    <p:sldId id="269" r:id="rId13"/>
    <p:sldId id="265" r:id="rId14"/>
    <p:sldId id="266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E21"/>
    <a:srgbClr val="221E41"/>
    <a:srgbClr val="426580"/>
    <a:srgbClr val="2E4A5C"/>
    <a:srgbClr val="3B3F88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83" d="100"/>
          <a:sy n="83" d="100"/>
        </p:scale>
        <p:origin x="3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2BF4C-6AF9-45D3-A779-B49FFD360A89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24450-A9C8-4D96-80A3-59D15EF3F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24450-A9C8-4D96-80A3-59D15EF3FD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4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24450-A9C8-4D96-80A3-59D15EF3FD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7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805F-CF7E-7F4A-F834-43A1C23A9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F20F-456A-F57D-39A7-52E367DA3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9D9C3-235B-5960-1341-5A74DDD0B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A523B-9A0F-2D3D-2969-6898B945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36BF-B522-B5E0-5D73-5C90C862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3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338E-F6C9-7CFB-970E-07198B76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32EBA-34F1-A560-A5A0-D9DA158C2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5BB0A-59F7-10BB-7CB6-E6C156A63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E3EA6-DBA1-3290-BAEF-B07B5D2B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C2D38-52E6-623C-D40F-61EB86F8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1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36AA1-4E2A-1133-87D3-B60A74882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CA30D-E844-210F-631F-58A859D37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67D76-65EB-A0FF-7170-98B1C399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2990-DBDC-DE56-88DA-BA890062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1B778-EC55-5BE9-5BCF-C21BE9FA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2FFA-CD21-FA19-8135-7BF4485F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C7097-1F22-36E6-32A1-71C6B122C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4D2A2-7127-4090-AB2B-AAF9DBB5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0594A-4797-6ABA-3A3B-6FCDD278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470A-F423-8410-D50E-9321B8E2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4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5292-1636-110E-B31A-0096F17A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97041-BF5B-551F-C1F0-0463ACC3E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67638-5480-C085-64F2-3242F9E5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45BE7-16DC-7FCE-17D3-035A620C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75898-1FEB-23BB-8D2D-7C543453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2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FB0E-6204-6563-51AB-752A2E03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E1C8-D885-E88C-25CE-94883F733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09873-38AF-2D32-9D5A-0339E3EB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E7302-CE4B-D775-B577-FB4959D9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C87BC-51BB-B5A9-952D-9AD72E3B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B3089-B196-F46D-DF43-04A3E7FB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1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2964-16DD-5C32-5B02-56AC19FC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D89F6-14A9-A7D5-BCF9-812FB21D1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77C6C-3530-6A56-5D30-F0A00559C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197C3-C021-405B-66FE-C8F5CC5ED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C2DFB-9ACF-A7E7-BA6C-CFE08DE40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4BF1A-6AC3-7E06-D44B-AC6D91AF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AB466-8493-3590-4986-DA98379B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E4B83-D786-14C4-0250-03A56FFA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6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0F08-EBC5-475E-A76C-535E1B4A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2492E-C165-CA5B-046C-18C7A2B5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AC585-E884-9D05-DA82-B0699C71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BB12B-0263-3AF3-5777-57C968245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7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8B75D-53F8-B354-E631-6C6AFC9F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10453-CB1C-1F61-784F-E549E673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9BEB-6320-70DF-0340-22EDE617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982C-7A29-4CAA-7637-A192AE8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E372-3529-C7B3-F889-733EB8D2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A7439-7E7A-705D-BA61-A8FCDB1C6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2FE22-8058-C51B-78B7-703AF8C1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06F72-ADCE-153B-7FB2-1B7B78EB7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5B932-C952-A590-CE79-0262C0A5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9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5D42-8397-B524-F3E7-AC34155F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FC545-D362-B4A0-CE28-81EA7CB94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A31FF-589C-39CC-8B32-8E9C52EE3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84FA1-80EE-FB13-27CA-A2849635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90E14-2DEB-54A3-FC0A-1400C24B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3F0E8-D440-510F-5FA9-8D0F79C8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10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27C80-83DB-C654-1140-37091ED2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594BB-F971-F223-4A7D-DAD523CB8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F925D-F7EF-FC6D-3699-95E1B7061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C331A-8CB3-B643-4B0C-AD35D4C11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FF3D5-DB4F-D40A-811F-6A2AFD57C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7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ider/LeagueofLegends-RankedGame-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3F34-F096-9EF3-5FEF-367A2B458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6501" y="6388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Palatte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6B89A-E31C-1466-DD25-0AC56B83F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66C26E2C-BA38-E756-E71E-4117B0A0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674" y="416560"/>
            <a:ext cx="3388995" cy="602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431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08556-7319-C8A0-09F5-B4A04BB2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4ED3F5F-972B-366A-4100-41AC1DC3111C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A1C0B-8F4B-AF1A-22E9-7C7CF3055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Cont’d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0200C-1376-3C5B-6CC2-5A7F55FAC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8"/>
            <a:ext cx="3265849" cy="9329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- Mapped Champion Name to ID in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FB8928-8EC6-B1CC-9A71-2561C0FCA1FA}"/>
              </a:ext>
            </a:extLst>
          </p:cNvPr>
          <p:cNvSpPr/>
          <p:nvPr/>
        </p:nvSpPr>
        <p:spPr>
          <a:xfrm>
            <a:off x="4094672" y="1380226"/>
            <a:ext cx="7919910" cy="5020271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7E8C5-A359-5F85-5F3E-0E719A1EBEAC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0FA237-F493-F01B-70E2-0A39B6A5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43" y="2646270"/>
            <a:ext cx="3147204" cy="3147204"/>
          </a:xfrm>
          <a:prstGeom prst="roundRect">
            <a:avLst>
              <a:gd name="adj" fmla="val 11111"/>
            </a:avLst>
          </a:prstGeom>
          <a:ln w="190500" cap="rnd">
            <a:noFill/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833E92-40A5-4C78-3819-250454AB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99" y="1712941"/>
            <a:ext cx="7175119" cy="44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797A-EE9D-F4C6-6B1E-7346F319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E73F81-76E9-959E-FD46-6994413B0CCE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76D8-1911-C392-658C-2A862BDCB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Win / Loss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59896-29B2-48AD-C23A-6178FC797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- Pivot Table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8C81D2-01F9-8C6A-DCD2-777BD1F50FEA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0AE793-528C-8F82-997A-7391C984A05E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CD30B2-E850-39B4-1FF0-EB8D094F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2" y="2194338"/>
            <a:ext cx="3990678" cy="16152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7B9FE-A5FC-0BA9-72E3-26EDA0752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105" y="1931229"/>
            <a:ext cx="5988801" cy="4287186"/>
          </a:xfrm>
          <a:prstGeom prst="rect">
            <a:avLst/>
          </a:prstGeom>
        </p:spPr>
      </p:pic>
      <p:pic>
        <p:nvPicPr>
          <p:cNvPr id="2050" name="Picture 2" descr="Is there still value in the p-value ...">
            <a:extLst>
              <a:ext uri="{FF2B5EF4-FFF2-40B4-BE49-F238E27FC236}">
                <a16:creationId xmlns:a16="http://schemas.microsoft.com/office/drawing/2014/main" id="{CF351001-8FFE-C55C-2F4C-890C292F8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47" y="3955402"/>
            <a:ext cx="3154554" cy="236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50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25BC2-F5CB-097A-17E8-8F1B1AEC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42656-B096-E30A-F04F-00FBA1727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Win / Loss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CD2841-FC02-7204-9DD2-576346B1485F}"/>
              </a:ext>
            </a:extLst>
          </p:cNvPr>
          <p:cNvSpPr/>
          <p:nvPr/>
        </p:nvSpPr>
        <p:spPr>
          <a:xfrm>
            <a:off x="206990" y="2398143"/>
            <a:ext cx="11778020" cy="3988038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A4B95-1D1C-86A7-7440-692408F8B0A4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B63B0A-D0F7-9A61-C31D-D14D8F740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8" y="3026439"/>
            <a:ext cx="3525262" cy="27314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86FF7-CCAE-FE50-BF01-1A6D5961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10" y="3047817"/>
            <a:ext cx="3525263" cy="27100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819FEE-9D82-D9E4-FF83-04DF04FB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145" y="3050754"/>
            <a:ext cx="3525262" cy="268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5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A261B-11B0-17CC-BAA3-959F5615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9AD-5463-2A9D-78FE-A12ADF800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Chance!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CA0CE7-DBB8-815F-AE3B-22DB0AA10F80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3879C-BE5C-504D-2025-66085AC8EC60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503FA4-6A20-F0DE-F78D-22CC515D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98" y="1807320"/>
            <a:ext cx="5378025" cy="43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7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79DF-8095-E920-2F1F-2F008D62F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442065-44F2-4A33-3C48-D1A4EF00A03F}"/>
              </a:ext>
            </a:extLst>
          </p:cNvPr>
          <p:cNvSpPr/>
          <p:nvPr/>
        </p:nvSpPr>
        <p:spPr>
          <a:xfrm>
            <a:off x="139165" y="2492575"/>
            <a:ext cx="4249089" cy="3706941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0FB39-B320-C88C-B4C4-9BCF4A5E6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Correlation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3F13E0-1AFB-9F86-78B4-3103781B9E12}"/>
              </a:ext>
            </a:extLst>
          </p:cNvPr>
          <p:cNvSpPr/>
          <p:nvPr/>
        </p:nvSpPr>
        <p:spPr>
          <a:xfrm>
            <a:off x="4767532" y="1282460"/>
            <a:ext cx="7247050" cy="5118037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8BBA6C-0E13-B618-5B61-9F6A467D68E4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4B526-42C3-FF47-4B7B-57DCEDE6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92" y="2604629"/>
            <a:ext cx="4029637" cy="3396136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84114C-B520-8F81-16CF-27EF5DF79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062" y="1408050"/>
            <a:ext cx="6044532" cy="48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22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13383-5C3D-33B6-7194-BF01F5BC2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B91EF9-DDA7-537A-29F5-513AAE049210}"/>
              </a:ext>
            </a:extLst>
          </p:cNvPr>
          <p:cNvSpPr/>
          <p:nvPr/>
        </p:nvSpPr>
        <p:spPr>
          <a:xfrm>
            <a:off x="139165" y="2492575"/>
            <a:ext cx="4249089" cy="3706941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069CE-AE07-8508-E807-B9FC2F231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Correlation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5BE257-1DCD-3FAD-E527-767E51211C74}"/>
              </a:ext>
            </a:extLst>
          </p:cNvPr>
          <p:cNvSpPr/>
          <p:nvPr/>
        </p:nvSpPr>
        <p:spPr>
          <a:xfrm>
            <a:off x="4767532" y="1282460"/>
            <a:ext cx="7247050" cy="5118037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CFB78-7B30-793B-B408-A352D9CB14A5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C2F29-DD36-950E-2630-3E0AF81D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2" y="2563400"/>
            <a:ext cx="4077617" cy="3565290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37E33F-07E3-9380-212B-EB65C902D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062" y="1430699"/>
            <a:ext cx="6019654" cy="476881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B7A52E1-A3A4-62DA-EFB3-98F0BBE45636}"/>
              </a:ext>
            </a:extLst>
          </p:cNvPr>
          <p:cNvSpPr/>
          <p:nvPr/>
        </p:nvSpPr>
        <p:spPr>
          <a:xfrm>
            <a:off x="146275" y="1528062"/>
            <a:ext cx="4249089" cy="893687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 Frameworks!!</a:t>
            </a:r>
          </a:p>
        </p:txBody>
      </p:sp>
    </p:spTree>
    <p:extLst>
      <p:ext uri="{BB962C8B-B14F-4D97-AF65-F5344CB8AC3E}">
        <p14:creationId xmlns:p14="http://schemas.microsoft.com/office/powerpoint/2010/main" val="376198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A8C0-2A95-A536-529B-62769A376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710E13-AE1A-6FCB-AD20-634D7687E457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72BF9-1186-3640-4BD5-91EEE75D7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Summary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13B7F-8407-CA43-69B2-C0182E657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139329" cy="28988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Hypothesis confirmed!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Get Objectives!!!</a:t>
            </a:r>
            <a:br>
              <a:rPr lang="en-US" sz="2800" b="1" dirty="0">
                <a:solidFill>
                  <a:schemeClr val="bg1"/>
                </a:solidFill>
              </a:rPr>
            </a:b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Inhibitor &gt; Baron &gt; 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Dragon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16EAC8-67EB-C277-DE95-7227BE31810F}"/>
              </a:ext>
            </a:extLst>
          </p:cNvPr>
          <p:cNvSpPr/>
          <p:nvPr/>
        </p:nvSpPr>
        <p:spPr>
          <a:xfrm>
            <a:off x="4295955" y="1654957"/>
            <a:ext cx="7718627" cy="4745540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46AB8F-B5E9-11AB-4E85-0DE231A24293}"/>
              </a:ext>
            </a:extLst>
          </p:cNvPr>
          <p:cNvSpPr/>
          <p:nvPr/>
        </p:nvSpPr>
        <p:spPr>
          <a:xfrm>
            <a:off x="1318512" y="1079761"/>
            <a:ext cx="2919934" cy="53174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D318D25-1461-72B4-A34F-FBDBCF15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65" y="2082678"/>
            <a:ext cx="7421592" cy="37107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290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3BC037F-3C7E-491A-98C1-54FAB82B4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696B-EA08-5335-B7F9-E7314D25D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Template Slide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DDDF1-ED9C-1040-BB2E-8953BFD3F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EA8B1F-B862-9BE5-0630-C0E6815179F6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D179B4E5-4D3E-3BC9-47B8-8C904A60B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70C01C-56DB-A6C7-9363-406FF0E40FEE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E70CD9-B288-DAF0-A734-0C61C336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B3B-B332-9B33-A227-5427A7F5C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7076" y="2537937"/>
            <a:ext cx="6313167" cy="23434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League of Legends Game Statistic Analysis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A590A-617F-D160-1BBE-64BF03C5CC66}"/>
              </a:ext>
            </a:extLst>
          </p:cNvPr>
          <p:cNvSpPr/>
          <p:nvPr/>
        </p:nvSpPr>
        <p:spPr>
          <a:xfrm>
            <a:off x="3615151" y="4831341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99155-4058-7430-EBE4-32C2E295B787}"/>
              </a:ext>
            </a:extLst>
          </p:cNvPr>
          <p:cNvSpPr txBox="1"/>
          <p:nvPr/>
        </p:nvSpPr>
        <p:spPr>
          <a:xfrm>
            <a:off x="4611796" y="4996380"/>
            <a:ext cx="2559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Author: Colin Heider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86A54-4BEF-8D09-528E-2ECE06700C3C}"/>
              </a:ext>
            </a:extLst>
          </p:cNvPr>
          <p:cNvSpPr txBox="1"/>
          <p:nvPr/>
        </p:nvSpPr>
        <p:spPr>
          <a:xfrm>
            <a:off x="1988024" y="6459940"/>
            <a:ext cx="893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Repo: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https://github.com/cheider/LeagueofLegends-RankedGame-Analysis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4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577E-1D77-4C24-A012-E189B651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6999-81AD-CAC9-CCC1-9B1D3F008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743" y="113733"/>
            <a:ext cx="5563737" cy="1000835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League of Legends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FAC755-C01F-BE94-05A6-E9CF0A98B7AB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26451-6AA4-7E11-1528-3D417F0E1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990" y="1654957"/>
            <a:ext cx="3408216" cy="298983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Competitive team based game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- 5 players versus 5 players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Battle Arena –&gt; base destruction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4377B7-DD1C-9113-63B6-D8A522EF3FDF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FD395-8F36-8547-978C-2BDEDB598DD9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Annotated summoners rift | Download Scientific Diagram">
            <a:extLst>
              <a:ext uri="{FF2B5EF4-FFF2-40B4-BE49-F238E27FC236}">
                <a16:creationId xmlns:a16="http://schemas.microsoft.com/office/drawing/2014/main" id="{2AEEE68B-673E-77AB-020E-6B3D1608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543" y="2006221"/>
            <a:ext cx="6998399" cy="39273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6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1524A-5D09-D41D-F12B-82E298584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ECCE32-EC52-2489-A6A4-55AF92B477A8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D93C4-E587-EE9D-E8C2-C2FA32315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Dataset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254BB-7CD2-EC4F-FA33-647D32995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Kaggle datasets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7 years old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- 2 files of champions data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- 1 of spells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- 1 of game stats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F18AB4-E8E9-E8B5-E589-02CA679DC3D7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AC36F-A874-54B0-067C-A896023B50F2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AEDE23-7696-251C-B2B9-DA66678B8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104" y="1926567"/>
            <a:ext cx="5697901" cy="1666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1B6C2-2190-B826-0C74-14C9FEEB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743" y="3050938"/>
            <a:ext cx="3290672" cy="31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4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C2D86-360C-ECFA-C692-764E60F77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F22E58-2F76-EEB8-EB17-16A6A930EA30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646ED-B94D-67FA-5882-E2EF0BF41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181" y="113733"/>
            <a:ext cx="6405349" cy="10008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Key Points of Data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FB174-5173-F118-63A2-1005F27D3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Looking at 3 points of data and influence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First to these objectives: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Inhibitor, Dragon, Baron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5B8FA3-709C-A477-9FAD-F1AE77290B5E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FFC55-76A7-6961-9480-0BA29BCA5C70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0BC8920-9299-13B4-71F3-2524126F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18" y="1805956"/>
            <a:ext cx="3927746" cy="33827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glow rad="25400">
              <a:schemeClr val="accent1"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video game map with text&#10;&#10;AI-generated content may be incorrect.">
            <a:extLst>
              <a:ext uri="{FF2B5EF4-FFF2-40B4-BE49-F238E27FC236}">
                <a16:creationId xmlns:a16="http://schemas.microsoft.com/office/drawing/2014/main" id="{9518AA68-B68E-5F5B-BDC4-36774C6DA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90" y="2523194"/>
            <a:ext cx="3826042" cy="38260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35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B44F-5B33-A611-A17D-6DC82204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BC5AAF-30E7-BCED-3D4D-098281394689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F74F7-5832-0657-3000-7BCF6EA88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Thesis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22409-DDA3-CA76-C9D7-2240AB4B9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29" y="1332904"/>
            <a:ext cx="3439236" cy="3347791"/>
          </a:xfrm>
        </p:spPr>
        <p:txBody>
          <a:bodyPr>
            <a:normAutofit fontScale="92500" lnSpcReduction="10000"/>
          </a:bodyPr>
          <a:lstStyle/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First Baron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First Dragon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First Inhibitor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Metrics influence winning chance / correlation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DC951-52B7-6E9D-A482-EFC6B6C8886A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2B41E-8C19-D62B-C268-2C778F489424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looking through a telescope&#10;&#10;AI-generated content may be incorrect.">
            <a:extLst>
              <a:ext uri="{FF2B5EF4-FFF2-40B4-BE49-F238E27FC236}">
                <a16:creationId xmlns:a16="http://schemas.microsoft.com/office/drawing/2014/main" id="{8C8D0983-645B-AC00-2C85-B43B8A33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83" y="2248619"/>
            <a:ext cx="6349042" cy="3571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590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46EE2-1AC8-EF9E-FB3B-7E718AFE5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F1CDB-19BB-2F6F-7A28-2528563A9390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6F2D7-8C71-2B46-AB61-48F7DF5F1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1" y="172873"/>
            <a:ext cx="6614615" cy="10008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ptos" panose="020B0004020202020204" pitchFamily="34" charset="0"/>
              </a:rPr>
              <a:t>Data Transformation</a:t>
            </a:r>
            <a:endParaRPr lang="en-US" sz="48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82A34-3D16-A23D-20E8-E05AB1BEA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- 2 </a:t>
            </a:r>
            <a:r>
              <a:rPr lang="en-US" sz="2800" b="1" dirty="0" err="1">
                <a:solidFill>
                  <a:schemeClr val="bg1"/>
                </a:solidFill>
              </a:rPr>
              <a:t>json</a:t>
            </a:r>
            <a:r>
              <a:rPr lang="en-US" sz="2800" b="1" dirty="0">
                <a:solidFill>
                  <a:schemeClr val="bg1"/>
                </a:solidFill>
              </a:rPr>
              <a:t> files – merge but 1 was irrelevant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Normalize </a:t>
            </a:r>
            <a:r>
              <a:rPr lang="en-US" sz="2800" b="1" dirty="0" err="1">
                <a:solidFill>
                  <a:schemeClr val="bg1"/>
                </a:solidFill>
              </a:rPr>
              <a:t>json</a:t>
            </a:r>
            <a:r>
              <a:rPr lang="en-US" sz="2800" b="1" dirty="0">
                <a:solidFill>
                  <a:schemeClr val="bg1"/>
                </a:solidFill>
              </a:rPr>
              <a:t> file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3E07B6-5EF7-640B-A3E7-0897AB8AA028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550129-5182-2EAB-A0E7-B84957965341}"/>
              </a:ext>
            </a:extLst>
          </p:cNvPr>
          <p:cNvSpPr/>
          <p:nvPr/>
        </p:nvSpPr>
        <p:spPr>
          <a:xfrm>
            <a:off x="777921" y="1064526"/>
            <a:ext cx="5727511" cy="45719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99C796-9207-8228-8DD9-84D233B01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123" y="1915065"/>
            <a:ext cx="5320938" cy="1938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1CF5D-D86B-C542-D74F-9B439C29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60" y="3226279"/>
            <a:ext cx="5389418" cy="29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9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9FB32-29BF-20D2-28D0-CD063A22E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1C2807-28FD-02FD-C513-0D4E0ED2BFDE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C4EA2-377F-6757-B481-5E065B6A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Cont’d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16E9B-901B-1347-5BCB-A799150DD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- Removing </a:t>
            </a:r>
            <a:r>
              <a:rPr lang="en-US" sz="2800" b="1" dirty="0" err="1">
                <a:solidFill>
                  <a:schemeClr val="bg1"/>
                </a:solidFill>
              </a:rPr>
              <a:t>NaN</a:t>
            </a:r>
            <a:r>
              <a:rPr lang="en-US" sz="2800" b="1" dirty="0">
                <a:solidFill>
                  <a:schemeClr val="bg1"/>
                </a:solidFill>
              </a:rPr>
              <a:t> values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D8E790-BBF7-A784-5B84-7284445C2BBC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39D91-6367-9882-999E-BF4C931ECF8C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99C52C-84F5-30AF-48FC-0675561F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783" y="2169781"/>
            <a:ext cx="6169400" cy="373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31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185</Words>
  <Application>Microsoft Office PowerPoint</Application>
  <PresentationFormat>Widescreen</PresentationFormat>
  <Paragraphs>60</Paragraphs>
  <Slides>16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Palatte   </vt:lpstr>
      <vt:lpstr>Template Slide</vt:lpstr>
      <vt:lpstr>League of Legends Game Statistic Analysis</vt:lpstr>
      <vt:lpstr>League of Legends</vt:lpstr>
      <vt:lpstr>Dataset</vt:lpstr>
      <vt:lpstr>Key Points of Data</vt:lpstr>
      <vt:lpstr>Thesis</vt:lpstr>
      <vt:lpstr>Data Transformation</vt:lpstr>
      <vt:lpstr>Cont’d</vt:lpstr>
      <vt:lpstr>Cont’d</vt:lpstr>
      <vt:lpstr>Win / Loss</vt:lpstr>
      <vt:lpstr>Win / Loss</vt:lpstr>
      <vt:lpstr>Chance!</vt:lpstr>
      <vt:lpstr>Correlation</vt:lpstr>
      <vt:lpstr>Correlation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Heider</dc:creator>
  <cp:lastModifiedBy>Heider, Colin</cp:lastModifiedBy>
  <cp:revision>18</cp:revision>
  <dcterms:created xsi:type="dcterms:W3CDTF">2025-03-27T00:18:58Z</dcterms:created>
  <dcterms:modified xsi:type="dcterms:W3CDTF">2025-03-27T02:59:05Z</dcterms:modified>
</cp:coreProperties>
</file>